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81" d="100"/>
          <a:sy n="81" d="100"/>
        </p:scale>
        <p:origin x="75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9/11/2019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9/11/2019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9/11/2019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9/11/2019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9/11/2019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68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31E4D1-49C4-4748-BF3A-C888C9F3E4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412654" cy="3480848"/>
          </a:xfrm>
        </p:spPr>
        <p:txBody>
          <a:bodyPr>
            <a:normAutofit/>
          </a:bodyPr>
          <a:lstStyle/>
          <a:p>
            <a:r>
              <a:rPr lang="en-US" sz="6600" dirty="0"/>
              <a:t>A Geographic Breakdown of Unemployment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1A5F768-5519-48E4-86E2-DDFA7A1805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4212" y="4777120"/>
            <a:ext cx="6400800" cy="1947333"/>
          </a:xfrm>
        </p:spPr>
        <p:txBody>
          <a:bodyPr/>
          <a:lstStyle/>
          <a:p>
            <a:r>
              <a:rPr lang="en-US" dirty="0"/>
              <a:t>Yamin Alam, Tohibur Paiker, Enock </a:t>
            </a:r>
            <a:r>
              <a:rPr lang="en-US" dirty="0" err="1"/>
              <a:t>Descopin</a:t>
            </a:r>
            <a:r>
              <a:rPr lang="en-US" dirty="0"/>
              <a:t>, David Cimino, Yuba </a:t>
            </a:r>
            <a:r>
              <a:rPr lang="en-US"/>
              <a:t>Sigdel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2556" y="3776187"/>
            <a:ext cx="3940752" cy="2948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689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044C30-A64B-424D-B7BB-431F7840C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Jobs in Demand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15BB10-B651-4198-9448-3EE108DB11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Requires localized job-type breakdowns </a:t>
            </a:r>
          </a:p>
          <a:p>
            <a:pPr lvl="1"/>
            <a:r>
              <a:rPr lang="en-US" dirty="0"/>
              <a:t>This is included in the data; we will make modifications so that we can compare “blue-collar” jobs to “white collar” jobs</a:t>
            </a:r>
          </a:p>
          <a:p>
            <a:r>
              <a:rPr lang="en-US" dirty="0"/>
              <a:t>We will do this breakdown in a similar manner to heat map analysis for unemployment</a:t>
            </a:r>
          </a:p>
        </p:txBody>
      </p:sp>
    </p:spTree>
    <p:extLst>
      <p:ext uri="{BB962C8B-B14F-4D97-AF65-F5344CB8AC3E}">
        <p14:creationId xmlns:p14="http://schemas.microsoft.com/office/powerpoint/2010/main" val="1192452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30CA17A-6A21-4258-8811-ECA33C8C55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657" y="698762"/>
            <a:ext cx="4304809" cy="573974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FC469F4-3DCE-45B2-B160-73D2BF02690E}"/>
              </a:ext>
            </a:extLst>
          </p:cNvPr>
          <p:cNvSpPr/>
          <p:nvPr/>
        </p:nvSpPr>
        <p:spPr>
          <a:xfrm>
            <a:off x="1008668" y="3855563"/>
            <a:ext cx="1027522" cy="697583"/>
          </a:xfrm>
          <a:prstGeom prst="rect">
            <a:avLst/>
          </a:prstGeom>
          <a:noFill/>
          <a:ln>
            <a:solidFill>
              <a:srgbClr val="FFFF00"/>
            </a:solidFill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74831B-CB85-4AAE-9B6C-D7294FA8BB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8099" y="930406"/>
            <a:ext cx="4362450" cy="6477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62E0ACF-1F11-450F-86E3-78AACDEE8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7275" y="1979138"/>
            <a:ext cx="5695950" cy="187642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BA2D9FA2-9A87-4A1B-9C5E-25AED96D6FBF}"/>
              </a:ext>
            </a:extLst>
          </p:cNvPr>
          <p:cNvSpPr txBox="1">
            <a:spLocks/>
          </p:cNvSpPr>
          <p:nvPr/>
        </p:nvSpPr>
        <p:spPr>
          <a:xfrm>
            <a:off x="5998099" y="5245792"/>
            <a:ext cx="8534400" cy="1507067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Visualization Buildup</a:t>
            </a:r>
          </a:p>
        </p:txBody>
      </p:sp>
    </p:spTree>
    <p:extLst>
      <p:ext uri="{BB962C8B-B14F-4D97-AF65-F5344CB8AC3E}">
        <p14:creationId xmlns:p14="http://schemas.microsoft.com/office/powerpoint/2010/main" val="15488167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A2306AE-80DD-4606-919D-D266A9DB45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3555"/>
            <a:ext cx="12192000" cy="6450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3351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E36883C-ACC7-408B-A507-D3B90509A6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939" y="1132517"/>
            <a:ext cx="5212707" cy="459296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01BE4A5-0DED-4451-BAD2-2BF38A8CCB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5701" y="1102016"/>
            <a:ext cx="5442408" cy="4623467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C09AAD7-012B-4A5C-9770-0C5EF7C6B57E}"/>
              </a:ext>
            </a:extLst>
          </p:cNvPr>
          <p:cNvSpPr txBox="1">
            <a:spLocks/>
          </p:cNvSpPr>
          <p:nvPr/>
        </p:nvSpPr>
        <p:spPr>
          <a:xfrm>
            <a:off x="152940" y="5854218"/>
            <a:ext cx="5135498" cy="1238151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800" dirty="0"/>
              <a:t>Blue Collar Job Heatmap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44F1483-15EF-4E7F-88DD-3F0C1BC1BC1F}"/>
              </a:ext>
            </a:extLst>
          </p:cNvPr>
          <p:cNvSpPr txBox="1">
            <a:spLocks/>
          </p:cNvSpPr>
          <p:nvPr/>
        </p:nvSpPr>
        <p:spPr>
          <a:xfrm>
            <a:off x="6325701" y="5854218"/>
            <a:ext cx="5135498" cy="1238151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800" dirty="0"/>
              <a:t>Unemployment Heatmap</a:t>
            </a:r>
          </a:p>
        </p:txBody>
      </p:sp>
    </p:spTree>
    <p:extLst>
      <p:ext uri="{BB962C8B-B14F-4D97-AF65-F5344CB8AC3E}">
        <p14:creationId xmlns:p14="http://schemas.microsoft.com/office/powerpoint/2010/main" val="21100968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220A24C-4D4F-49C9-B435-CB2DBBED7AC8}"/>
              </a:ext>
            </a:extLst>
          </p:cNvPr>
          <p:cNvSpPr txBox="1">
            <a:spLocks/>
          </p:cNvSpPr>
          <p:nvPr/>
        </p:nvSpPr>
        <p:spPr>
          <a:xfrm>
            <a:off x="6325701" y="5854218"/>
            <a:ext cx="5135498" cy="1238151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800" dirty="0"/>
              <a:t>Unemployment Heatmap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5EB3D8-3851-4A63-9185-678C6DB025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501" y="1864143"/>
            <a:ext cx="5653799" cy="36104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561AD49-210B-4BA0-A4B2-3E6A0B160E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5701" y="1864143"/>
            <a:ext cx="5379182" cy="3680921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001C6DDD-2B09-4A86-9A84-2494627DF6AC}"/>
              </a:ext>
            </a:extLst>
          </p:cNvPr>
          <p:cNvSpPr txBox="1">
            <a:spLocks/>
          </p:cNvSpPr>
          <p:nvPr/>
        </p:nvSpPr>
        <p:spPr>
          <a:xfrm>
            <a:off x="212500" y="5854218"/>
            <a:ext cx="5387021" cy="1238151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800" dirty="0"/>
              <a:t>White Collar Job Heatmap</a:t>
            </a:r>
          </a:p>
        </p:txBody>
      </p:sp>
    </p:spTree>
    <p:extLst>
      <p:ext uri="{BB962C8B-B14F-4D97-AF65-F5344CB8AC3E}">
        <p14:creationId xmlns:p14="http://schemas.microsoft.com/office/powerpoint/2010/main" val="26051907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8D822-A221-4E20-A33F-98E2E4E5B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Ethnicity and Unemployment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026AD7-A699-4FC5-94AC-CDFE652FA6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Examine data to see if there is any relationship between ethnicity and unemployment levels</a:t>
            </a:r>
          </a:p>
          <a:p>
            <a:pPr lvl="1"/>
            <a:r>
              <a:rPr lang="en-US" dirty="0"/>
              <a:t>This can be started by examining scatter plots of the data</a:t>
            </a:r>
          </a:p>
        </p:txBody>
      </p:sp>
    </p:spTree>
    <p:extLst>
      <p:ext uri="{BB962C8B-B14F-4D97-AF65-F5344CB8AC3E}">
        <p14:creationId xmlns:p14="http://schemas.microsoft.com/office/powerpoint/2010/main" val="3999718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D117EA3-50F2-4242-AD17-D6837F936E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425" y="1438275"/>
            <a:ext cx="8077200" cy="93345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FAE7DF3-C399-4AD2-B8CC-A15235A299A2}"/>
              </a:ext>
            </a:extLst>
          </p:cNvPr>
          <p:cNvSpPr txBox="1">
            <a:spLocks/>
          </p:cNvSpPr>
          <p:nvPr/>
        </p:nvSpPr>
        <p:spPr>
          <a:xfrm>
            <a:off x="5150374" y="4486276"/>
            <a:ext cx="8534400" cy="1507067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Visualization Buildup</a:t>
            </a:r>
          </a:p>
        </p:txBody>
      </p:sp>
    </p:spTree>
    <p:extLst>
      <p:ext uri="{BB962C8B-B14F-4D97-AF65-F5344CB8AC3E}">
        <p14:creationId xmlns:p14="http://schemas.microsoft.com/office/powerpoint/2010/main" val="27020939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7E4F95D-0BDC-402B-B442-B4C25ED076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461" y="338447"/>
            <a:ext cx="4244495" cy="322152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D7F3800-B379-45E4-9900-2AA8F68A6A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462" y="3786187"/>
            <a:ext cx="4244494" cy="302177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108A5E4-3319-4D9B-9A63-89DD27B19A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6523" y="338447"/>
            <a:ext cx="4391025" cy="32092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A015D23-6AB7-42E5-96B5-C6F9461590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6524" y="3786187"/>
            <a:ext cx="4391025" cy="302177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2291DC9-93D0-4217-9532-E664A78DB87E}"/>
              </a:ext>
            </a:extLst>
          </p:cNvPr>
          <p:cNvSpPr/>
          <p:nvPr/>
        </p:nvSpPr>
        <p:spPr>
          <a:xfrm rot="20337348">
            <a:off x="1496713" y="3275738"/>
            <a:ext cx="8390052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</a:rPr>
              <a:t>Not much useful information</a:t>
            </a:r>
          </a:p>
        </p:txBody>
      </p:sp>
    </p:spTree>
    <p:extLst>
      <p:ext uri="{BB962C8B-B14F-4D97-AF65-F5344CB8AC3E}">
        <p14:creationId xmlns:p14="http://schemas.microsoft.com/office/powerpoint/2010/main" val="1325352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ACCB11-4BE3-4E9A-B22B-B50DC9361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1" y="4487332"/>
            <a:ext cx="10260013" cy="2218268"/>
          </a:xfrm>
        </p:spPr>
        <p:txBody>
          <a:bodyPr>
            <a:normAutofit/>
          </a:bodyPr>
          <a:lstStyle/>
          <a:p>
            <a:r>
              <a:rPr lang="en-US" dirty="0"/>
              <a:t>Connecting Ethnicity Breakdown to Unemployment Mapping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6E11E8-400C-43C1-9165-B5D8ECA1F2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Examine counties dominated by certain ethnicities</a:t>
            </a:r>
          </a:p>
          <a:p>
            <a:pPr lvl="1"/>
            <a:r>
              <a:rPr lang="en-US" dirty="0"/>
              <a:t>This will require the data to be filtered such that only counties with a set percentage of chosen minority will show</a:t>
            </a:r>
          </a:p>
          <a:p>
            <a:r>
              <a:rPr lang="en-US" dirty="0"/>
              <a:t>Impose this information on to unemployment heatmap layer</a:t>
            </a:r>
          </a:p>
          <a:p>
            <a:pPr lvl="1"/>
            <a:r>
              <a:rPr lang="en-US" dirty="0"/>
              <a:t>Reattach geographic coordinates without redoing API requests</a:t>
            </a:r>
          </a:p>
        </p:txBody>
      </p:sp>
    </p:spTree>
    <p:extLst>
      <p:ext uri="{BB962C8B-B14F-4D97-AF65-F5344CB8AC3E}">
        <p14:creationId xmlns:p14="http://schemas.microsoft.com/office/powerpoint/2010/main" val="329115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FDCBC67-6E6D-4660-B4F4-47A6D07268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887" y="1081087"/>
            <a:ext cx="10639425" cy="2447925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823ECF6C-7E09-47DD-963D-A2849031688E}"/>
              </a:ext>
            </a:extLst>
          </p:cNvPr>
          <p:cNvSpPr txBox="1">
            <a:spLocks/>
          </p:cNvSpPr>
          <p:nvPr/>
        </p:nvSpPr>
        <p:spPr>
          <a:xfrm>
            <a:off x="6503219" y="5072310"/>
            <a:ext cx="4205003" cy="150706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200" dirty="0"/>
              <a:t>Data Cleanup Process</a:t>
            </a:r>
          </a:p>
        </p:txBody>
      </p:sp>
    </p:spTree>
    <p:extLst>
      <p:ext uri="{BB962C8B-B14F-4D97-AF65-F5344CB8AC3E}">
        <p14:creationId xmlns:p14="http://schemas.microsoft.com/office/powerpoint/2010/main" val="25390345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DFDF4-7199-43CD-BDE2-D200EAD5E5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6381" y="1093683"/>
            <a:ext cx="8534400" cy="1507067"/>
          </a:xfrm>
        </p:spPr>
        <p:txBody>
          <a:bodyPr/>
          <a:lstStyle/>
          <a:p>
            <a:r>
              <a:rPr lang="en-US" sz="7200" dirty="0"/>
              <a:t>Motivation</a:t>
            </a: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D15EDD7-02A3-41A9-901B-B2BF32A77B0C}"/>
              </a:ext>
            </a:extLst>
          </p:cNvPr>
          <p:cNvSpPr txBox="1">
            <a:spLocks/>
          </p:cNvSpPr>
          <p:nvPr/>
        </p:nvSpPr>
        <p:spPr>
          <a:xfrm>
            <a:off x="1306381" y="3126645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200" dirty="0">
                <a:solidFill>
                  <a:schemeClr val="bg2">
                    <a:lumMod val="75000"/>
                  </a:schemeClr>
                </a:solidFill>
              </a:rPr>
              <a:t>Which groups in the United States are affected the most by Unemployment?</a:t>
            </a:r>
          </a:p>
        </p:txBody>
      </p:sp>
    </p:spTree>
    <p:extLst>
      <p:ext uri="{BB962C8B-B14F-4D97-AF65-F5344CB8AC3E}">
        <p14:creationId xmlns:p14="http://schemas.microsoft.com/office/powerpoint/2010/main" val="4058104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8FAA282-C6F9-4A13-A43E-6F2CF1A4EF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3537" y="1081087"/>
            <a:ext cx="6924675" cy="2486025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AEEC4E1B-41B0-4015-BC6D-5DA6D4631D27}"/>
              </a:ext>
            </a:extLst>
          </p:cNvPr>
          <p:cNvSpPr txBox="1">
            <a:spLocks/>
          </p:cNvSpPr>
          <p:nvPr/>
        </p:nvSpPr>
        <p:spPr>
          <a:xfrm>
            <a:off x="5150374" y="4486276"/>
            <a:ext cx="8534400" cy="1507067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Visualization Buildup</a:t>
            </a:r>
          </a:p>
        </p:txBody>
      </p:sp>
    </p:spTree>
    <p:extLst>
      <p:ext uri="{BB962C8B-B14F-4D97-AF65-F5344CB8AC3E}">
        <p14:creationId xmlns:p14="http://schemas.microsoft.com/office/powerpoint/2010/main" val="3166430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116F8DD-5D46-4642-B5AB-58A46D7CCB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2978" y="313962"/>
            <a:ext cx="5491725" cy="339495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673307C-4857-40C1-8DBA-D9C2BAF2FD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2978" y="4202781"/>
            <a:ext cx="5506663" cy="249957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5541AB7-D093-4761-AEFF-753651FFFE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829" y="313962"/>
            <a:ext cx="5585246" cy="33949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F96D063-412F-4F8E-9565-2FB3973482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483" y="4202781"/>
            <a:ext cx="4800288" cy="2546718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1F35A33-17D2-4C03-BE31-DCAA11AE0D13}"/>
              </a:ext>
            </a:extLst>
          </p:cNvPr>
          <p:cNvSpPr txBox="1">
            <a:spLocks/>
          </p:cNvSpPr>
          <p:nvPr/>
        </p:nvSpPr>
        <p:spPr>
          <a:xfrm>
            <a:off x="556186" y="40242"/>
            <a:ext cx="5212531" cy="547440"/>
          </a:xfrm>
          <a:prstGeom prst="rect">
            <a:avLst/>
          </a:prstGeom>
        </p:spPr>
        <p:txBody>
          <a:bodyPr>
            <a:normAutofit fontScale="7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200" dirty="0"/>
              <a:t>High White Percentage Counties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A0AEF8B-4A0F-40CA-9DC5-37857998B077}"/>
              </a:ext>
            </a:extLst>
          </p:cNvPr>
          <p:cNvSpPr txBox="1">
            <a:spLocks/>
          </p:cNvSpPr>
          <p:nvPr/>
        </p:nvSpPr>
        <p:spPr>
          <a:xfrm>
            <a:off x="6322978" y="-9177"/>
            <a:ext cx="5212531" cy="547440"/>
          </a:xfrm>
          <a:prstGeom prst="rect">
            <a:avLst/>
          </a:prstGeom>
        </p:spPr>
        <p:txBody>
          <a:bodyPr>
            <a:normAutofit fontScale="7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200" dirty="0"/>
              <a:t>High Black Percentage Counties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D4AA038-69E6-410B-BFEC-1E2092F0E6C9}"/>
              </a:ext>
            </a:extLst>
          </p:cNvPr>
          <p:cNvSpPr txBox="1">
            <a:spLocks/>
          </p:cNvSpPr>
          <p:nvPr/>
        </p:nvSpPr>
        <p:spPr>
          <a:xfrm>
            <a:off x="378361" y="3842700"/>
            <a:ext cx="5212531" cy="547440"/>
          </a:xfrm>
          <a:prstGeom prst="rect">
            <a:avLst/>
          </a:prstGeom>
        </p:spPr>
        <p:txBody>
          <a:bodyPr>
            <a:normAutofit fontScale="62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200" dirty="0"/>
              <a:t>High Hispanic Percentage Counties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28A6CAA-6431-40BB-AF87-1D58F8F40667}"/>
              </a:ext>
            </a:extLst>
          </p:cNvPr>
          <p:cNvSpPr txBox="1">
            <a:spLocks/>
          </p:cNvSpPr>
          <p:nvPr/>
        </p:nvSpPr>
        <p:spPr>
          <a:xfrm>
            <a:off x="6394986" y="3751167"/>
            <a:ext cx="5212531" cy="547440"/>
          </a:xfrm>
          <a:prstGeom prst="rect">
            <a:avLst/>
          </a:prstGeom>
        </p:spPr>
        <p:txBody>
          <a:bodyPr>
            <a:normAutofit fontScale="7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200"/>
              <a:t>High Asian </a:t>
            </a:r>
            <a:r>
              <a:rPr lang="en-US" sz="3200" dirty="0"/>
              <a:t>Percentage Counties</a:t>
            </a:r>
          </a:p>
        </p:txBody>
      </p:sp>
    </p:spTree>
    <p:extLst>
      <p:ext uri="{BB962C8B-B14F-4D97-AF65-F5344CB8AC3E}">
        <p14:creationId xmlns:p14="http://schemas.microsoft.com/office/powerpoint/2010/main" val="8209333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Further Exploration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Ideally, we would have labor force numbers for each county and then combine that with the unemployment percentage numbers to have a more accurate heat map that displays unemployment in numbers rather than in rates</a:t>
            </a:r>
          </a:p>
          <a:p>
            <a:r>
              <a:rPr lang="en-US" dirty="0"/>
              <a:t>The above approach would also be applied to the job types</a:t>
            </a:r>
          </a:p>
          <a:p>
            <a:r>
              <a:rPr lang="en-US" dirty="0"/>
              <a:t>Would add additional years to potentially create an animation displaying the change in the unemployment heat map over the years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1175" y="3702668"/>
            <a:ext cx="4111625" cy="3076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738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F41B6-6BB7-44A5-ABDC-EEEEDD8482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0516" y="4301067"/>
            <a:ext cx="11400952" cy="2809188"/>
          </a:xfrm>
        </p:spPr>
        <p:txBody>
          <a:bodyPr>
            <a:noAutofit/>
          </a:bodyPr>
          <a:lstStyle/>
          <a:p>
            <a:r>
              <a:rPr lang="en-US" sz="4800" dirty="0"/>
              <a:t>How high are unemployment levels relative to each other across the United States?</a:t>
            </a:r>
            <a:br>
              <a:rPr lang="en-US" sz="4800" dirty="0"/>
            </a:br>
            <a:endParaRPr lang="en-US" sz="4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583384-2B22-4022-86AB-6DA7DAF856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A relative comparison of unemployment levels will help us see which areas in the United States are suffering more from high unemployment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710707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30D19F-81B9-48A5-AB9C-A99F7C27BD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1" y="3921551"/>
            <a:ext cx="10316869" cy="2356701"/>
          </a:xfrm>
        </p:spPr>
        <p:txBody>
          <a:bodyPr>
            <a:normAutofit/>
          </a:bodyPr>
          <a:lstStyle/>
          <a:p>
            <a:r>
              <a:rPr lang="en-US" sz="4800" dirty="0"/>
              <a:t>Which job types are being hit the hardest by unemployment?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FBE542-7517-4758-9C79-DBB9AC32F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1" y="685800"/>
            <a:ext cx="9032443" cy="3615267"/>
          </a:xfrm>
        </p:spPr>
        <p:txBody>
          <a:bodyPr>
            <a:normAutofit/>
          </a:bodyPr>
          <a:lstStyle/>
          <a:p>
            <a:r>
              <a:rPr lang="en-US" sz="3200" dirty="0"/>
              <a:t>This gives us a different layer to look at who is being affected by unemployment. It can give us insight into which job types are disappearing in the modern economy.</a:t>
            </a:r>
          </a:p>
          <a:p>
            <a:endParaRPr lang="en-US" sz="3200" dirty="0"/>
          </a:p>
          <a:p>
            <a:endParaRPr lang="en-US"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6702" y="1882445"/>
            <a:ext cx="2864330" cy="2418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801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83128-DF36-402A-AC04-55B61B6BB3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1" y="4487332"/>
            <a:ext cx="10891903" cy="2271687"/>
          </a:xfrm>
        </p:spPr>
        <p:txBody>
          <a:bodyPr>
            <a:normAutofit/>
          </a:bodyPr>
          <a:lstStyle/>
          <a:p>
            <a:r>
              <a:rPr lang="en-US" sz="4800" dirty="0"/>
              <a:t>Which Ethnic Groups suffer the most from Unemployment?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F5F4C9-2EB8-4D9C-A04F-77CACFADE8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2" y="685800"/>
            <a:ext cx="9725170" cy="3615267"/>
          </a:xfrm>
        </p:spPr>
        <p:txBody>
          <a:bodyPr>
            <a:normAutofit lnSpcReduction="10000"/>
          </a:bodyPr>
          <a:lstStyle/>
          <a:p>
            <a:r>
              <a:rPr lang="en-US" sz="3200" dirty="0"/>
              <a:t>This will give us more information about who is affected by unemployment. Though a geographic breakdown gives us some insight, it will only show which areas suffer from unemployment.</a:t>
            </a:r>
          </a:p>
          <a:p>
            <a:r>
              <a:rPr lang="en-US" sz="3200" dirty="0"/>
              <a:t>With this approach, we can look more at people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27126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CF14D-2D27-402C-937D-CED6C5A56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Geographic Breakdown of Unemployment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11F654-AE00-476A-950E-8BB40A64F1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Requires localized unemployment data across the country</a:t>
            </a:r>
          </a:p>
          <a:p>
            <a:pPr lvl="1"/>
            <a:r>
              <a:rPr lang="en-US" dirty="0"/>
              <a:t>This data can be retrieved from the US Census</a:t>
            </a:r>
          </a:p>
          <a:p>
            <a:r>
              <a:rPr lang="en-US" dirty="0"/>
              <a:t>Visuals will require geographic data for the local areas</a:t>
            </a:r>
          </a:p>
          <a:p>
            <a:pPr lvl="1"/>
            <a:r>
              <a:rPr lang="en-US" dirty="0"/>
              <a:t>This data can be retrieved via API requests from </a:t>
            </a:r>
            <a:r>
              <a:rPr lang="en-US" dirty="0" err="1"/>
              <a:t>Gmaps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0051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9" name="Rectangle 26">
            <a:extLst>
              <a:ext uri="{FF2B5EF4-FFF2-40B4-BE49-F238E27FC236}">
                <a16:creationId xmlns:a16="http://schemas.microsoft.com/office/drawing/2014/main" id="{BADDD09E-8094-4188-9090-C1C7840FE7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5E8B05-6A4B-465A-80BF-C6F036BFF4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7861" y="4104748"/>
            <a:ext cx="4495800" cy="866775"/>
          </a:xfrm>
          <a:prstGeom prst="rect">
            <a:avLst/>
          </a:prstGeom>
        </p:spPr>
      </p:pic>
      <p:sp>
        <p:nvSpPr>
          <p:cNvPr id="60" name="Title 1">
            <a:extLst>
              <a:ext uri="{FF2B5EF4-FFF2-40B4-BE49-F238E27FC236}">
                <a16:creationId xmlns:a16="http://schemas.microsoft.com/office/drawing/2014/main" id="{6AD6C448-7738-46D6-82D7-156537A8C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3219" y="5072310"/>
            <a:ext cx="4205003" cy="1507067"/>
          </a:xfrm>
        </p:spPr>
        <p:txBody>
          <a:bodyPr>
            <a:normAutofit/>
          </a:bodyPr>
          <a:lstStyle/>
          <a:p>
            <a:r>
              <a:rPr lang="en-US" sz="3200" dirty="0"/>
              <a:t>Data Cleanup Process</a:t>
            </a:r>
          </a:p>
        </p:txBody>
      </p:sp>
      <p:sp>
        <p:nvSpPr>
          <p:cNvPr id="61" name="Snip Diagonal Corner Rectangle 24">
            <a:extLst>
              <a:ext uri="{FF2B5EF4-FFF2-40B4-BE49-F238E27FC236}">
                <a16:creationId xmlns:a16="http://schemas.microsoft.com/office/drawing/2014/main" id="{C58F6CE0-025D-40A5-AEF1-00954E3F98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4000" y="620722"/>
            <a:ext cx="5136155" cy="5286838"/>
          </a:xfrm>
          <a:prstGeom prst="snip2DiagRect">
            <a:avLst>
              <a:gd name="adj1" fmla="val 9954"/>
              <a:gd name="adj2" fmla="val 0"/>
            </a:avLst>
          </a:prstGeom>
          <a:solidFill>
            <a:schemeClr val="tx1"/>
          </a:solidFill>
          <a:ln>
            <a:noFill/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8025A22-9C86-4108-A289-BD5650A8EA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9A3623F-EF59-4F0B-9030-79CB7F9950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9EBD0F53-A43D-414A-8653-E9F1D36103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908661C0-6128-4F64-8EDF-2D73D5F476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C8AFEF08-AFBA-4125-B170-D3EB3E11DB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AA0E13BF-B4CA-4B20-A5DD-50ABBAEC7B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7BB4EE4A-326D-4C1E-9064-236282F3B0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583" y="1107574"/>
            <a:ext cx="4767563" cy="4354985"/>
          </a:xfrm>
          <a:prstGeom prst="rect">
            <a:avLst/>
          </a:prstGeom>
        </p:spPr>
      </p:pic>
      <p:pic>
        <p:nvPicPr>
          <p:cNvPr id="26" name="Content Placeholder 25">
            <a:extLst>
              <a:ext uri="{FF2B5EF4-FFF2-40B4-BE49-F238E27FC236}">
                <a16:creationId xmlns:a16="http://schemas.microsoft.com/office/drawing/2014/main" id="{3A51AD0F-C50E-4770-B8DC-55261BC233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5994787" y="140493"/>
            <a:ext cx="5568466" cy="3614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0443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468AF91-2C35-4510-A107-90B4B38A6B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437" y="585787"/>
            <a:ext cx="5095875" cy="170497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4189BB3-7555-4686-82DA-96C6F73DB7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1937" y="3052762"/>
            <a:ext cx="7419975" cy="2505075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A3A8DBB1-E04E-4265-928C-7795B3D99A43}"/>
              </a:ext>
            </a:extLst>
          </p:cNvPr>
          <p:cNvSpPr txBox="1">
            <a:spLocks/>
          </p:cNvSpPr>
          <p:nvPr/>
        </p:nvSpPr>
        <p:spPr>
          <a:xfrm>
            <a:off x="4071937" y="5566303"/>
            <a:ext cx="8534400" cy="1507067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Visualization Buildup</a:t>
            </a:r>
          </a:p>
        </p:txBody>
      </p:sp>
    </p:spTree>
    <p:extLst>
      <p:ext uri="{BB962C8B-B14F-4D97-AF65-F5344CB8AC3E}">
        <p14:creationId xmlns:p14="http://schemas.microsoft.com/office/powerpoint/2010/main" val="24740105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3493D68-A114-4C02-91C7-64688984D1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216" y="49148"/>
            <a:ext cx="11453567" cy="6759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198121"/>
      </p:ext>
    </p:extLst>
  </p:cSld>
  <p:clrMapOvr>
    <a:masterClrMapping/>
  </p:clrMapOvr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223</TotalTime>
  <Words>441</Words>
  <Application>Microsoft Office PowerPoint</Application>
  <PresentationFormat>Widescreen</PresentationFormat>
  <Paragraphs>47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5" baseType="lpstr">
      <vt:lpstr>Century Gothic</vt:lpstr>
      <vt:lpstr>Wingdings 3</vt:lpstr>
      <vt:lpstr>Slice</vt:lpstr>
      <vt:lpstr>A Geographic Breakdown of Unemployment</vt:lpstr>
      <vt:lpstr>Motivation</vt:lpstr>
      <vt:lpstr>How high are unemployment levels relative to each other across the United States? </vt:lpstr>
      <vt:lpstr>Which job types are being hit the hardest by unemployment?</vt:lpstr>
      <vt:lpstr>Which Ethnic Groups suffer the most from Unemployment?</vt:lpstr>
      <vt:lpstr>Geographic Breakdown of Unemployment</vt:lpstr>
      <vt:lpstr>Data Cleanup Process</vt:lpstr>
      <vt:lpstr>PowerPoint Presentation</vt:lpstr>
      <vt:lpstr>PowerPoint Presentation</vt:lpstr>
      <vt:lpstr>Jobs in Demand</vt:lpstr>
      <vt:lpstr>PowerPoint Presentation</vt:lpstr>
      <vt:lpstr>PowerPoint Presentation</vt:lpstr>
      <vt:lpstr>PowerPoint Presentation</vt:lpstr>
      <vt:lpstr>PowerPoint Presentation</vt:lpstr>
      <vt:lpstr>Ethnicity and Unemployment</vt:lpstr>
      <vt:lpstr>PowerPoint Presentation</vt:lpstr>
      <vt:lpstr>PowerPoint Presentation</vt:lpstr>
      <vt:lpstr>Connecting Ethnicity Breakdown to Unemployment Mapping</vt:lpstr>
      <vt:lpstr>PowerPoint Presentation</vt:lpstr>
      <vt:lpstr>PowerPoint Presentation</vt:lpstr>
      <vt:lpstr>PowerPoint Presentation</vt:lpstr>
      <vt:lpstr>Further Exploration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Geographic Breakdown of Unemployment</dc:title>
  <dc:creator>Yamin Alam</dc:creator>
  <cp:lastModifiedBy>Yamin Alam</cp:lastModifiedBy>
  <cp:revision>21</cp:revision>
  <dcterms:created xsi:type="dcterms:W3CDTF">2019-09-10T23:22:59Z</dcterms:created>
  <dcterms:modified xsi:type="dcterms:W3CDTF">2019-09-11T22:25:26Z</dcterms:modified>
</cp:coreProperties>
</file>